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  <p:sldMasterId id="2147483651" r:id="rId2"/>
    <p:sldMasterId id="2147483652" r:id="rId3"/>
  </p:sldMasterIdLst>
  <p:notesMasterIdLst>
    <p:notesMasterId r:id="rId13"/>
  </p:notesMasterIdLst>
  <p:handoutMasterIdLst>
    <p:handoutMasterId r:id="rId14"/>
  </p:handoutMasterIdLst>
  <p:sldIdLst>
    <p:sldId id="340" r:id="rId4"/>
    <p:sldId id="396" r:id="rId5"/>
    <p:sldId id="397" r:id="rId6"/>
    <p:sldId id="398" r:id="rId7"/>
    <p:sldId id="403" r:id="rId8"/>
    <p:sldId id="404" r:id="rId9"/>
    <p:sldId id="399" r:id="rId10"/>
    <p:sldId id="400" r:id="rId11"/>
    <p:sldId id="402" r:id="rId12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92E2"/>
    <a:srgbClr val="00966F"/>
    <a:srgbClr val="262626"/>
    <a:srgbClr val="8BC8F1"/>
    <a:srgbClr val="A7FFE8"/>
    <a:srgbClr val="FF6600"/>
    <a:srgbClr val="00CC99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30" autoAdjust="0"/>
    <p:restoredTop sz="94660"/>
  </p:normalViewPr>
  <p:slideViewPr>
    <p:cSldViewPr showGuides="1">
      <p:cViewPr>
        <p:scale>
          <a:sx n="50" d="100"/>
          <a:sy n="50" d="100"/>
        </p:scale>
        <p:origin x="342" y="60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D48B67-B4DB-4E18-AC57-28BCA904C0EC}" type="datetimeFigureOut">
              <a:rPr lang="de-DE" smtClean="0"/>
              <a:t>31.05.2017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0BAFD8-CCC7-443F-B9AB-C2599BE09F9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70347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717224D-6349-4332-8923-5D52A99F3D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D304583-C90C-475D-A16F-B7E5B44B7E7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F682F89-A1CA-4E30-9C11-0DD0841F2FA9}" type="datetimeFigureOut">
              <a:rPr lang="de-DE"/>
              <a:pPr>
                <a:defRPr/>
              </a:pPr>
              <a:t>31.05.2017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3AC12431-F6E8-4A91-8055-A6E0E33CCE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F89657B3-D9D6-417A-B7E1-C2CF6D0EC8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15C8744-27D3-4A05-9BA6-1B9DF65A33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66679D-11EF-4708-9DB9-39903A1B91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6F433AD-E8E0-4309-B692-BC16CAAC4D0F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7088727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250957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3628074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39527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69586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1185095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988589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654068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9047409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886341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74056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222854E-B11F-486D-95C8-9E113C2C12F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942263" y="9055100"/>
            <a:ext cx="374491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eaLnBrk="1" hangingPunct="1">
              <a:defRPr/>
            </a:pPr>
            <a:r>
              <a:rPr lang="de-DE" sz="1800">
                <a:solidFill>
                  <a:srgbClr val="595959"/>
                </a:solidFill>
                <a:latin typeface="Helvetica Neue" pitchFamily="2" charset="0"/>
              </a:rPr>
              <a:t>DR. STEFAN SCHÖNIG</a:t>
            </a:r>
          </a:p>
          <a:p>
            <a:pPr eaLnBrk="1" hangingPunct="1">
              <a:defRPr/>
            </a:pPr>
            <a:r>
              <a:rPr lang="de-DE" sz="1800">
                <a:solidFill>
                  <a:srgbClr val="A6A6A6"/>
                </a:solidFill>
                <a:latin typeface="Helvetica Neue" pitchFamily="2" charset="0"/>
              </a:rPr>
              <a:t>AI4 | UNIVERSITÄT BAYREUTH</a:t>
            </a:r>
          </a:p>
        </p:txBody>
      </p:sp>
      <p:cxnSp>
        <p:nvCxnSpPr>
          <p:cNvPr id="5" name="Gerader Verbinder 30">
            <a:extLst>
              <a:ext uri="{FF2B5EF4-FFF2-40B4-BE49-F238E27FC236}">
                <a16:creationId xmlns:a16="http://schemas.microsoft.com/office/drawing/2014/main" id="{A6EB261F-AF79-413D-A300-B4AE3F9860EF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flipH="1">
            <a:off x="0" y="9002713"/>
            <a:ext cx="7870825" cy="0"/>
          </a:xfrm>
          <a:prstGeom prst="line">
            <a:avLst/>
          </a:prstGeom>
          <a:noFill/>
          <a:ln w="12700" algn="ctr">
            <a:solidFill>
              <a:schemeClr val="tx1">
                <a:lumMod val="85000"/>
                <a:lumOff val="1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9615F1E6-94D0-463A-BE33-09812259DD40}"/>
              </a:ext>
            </a:extLst>
          </p:cNvPr>
          <p:cNvCxnSpPr/>
          <p:nvPr userDrawn="1"/>
        </p:nvCxnSpPr>
        <p:spPr bwMode="auto">
          <a:xfrm flipH="1">
            <a:off x="8015288" y="9002713"/>
            <a:ext cx="4989512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Rechteck 2">
            <a:extLst>
              <a:ext uri="{FF2B5EF4-FFF2-40B4-BE49-F238E27FC236}">
                <a16:creationId xmlns:a16="http://schemas.microsoft.com/office/drawing/2014/main" id="{AD6B7F07-3732-4838-8646-31B02E374BF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09563" y="9053513"/>
            <a:ext cx="64087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algn="l" eaLnBrk="1" hangingPunct="1">
              <a:defRPr/>
            </a:pPr>
            <a:r>
              <a:rPr lang="de-DE" sz="1800" dirty="0">
                <a:solidFill>
                  <a:srgbClr val="262626"/>
                </a:solidFill>
                <a:latin typeface="Helvetica Neue" pitchFamily="2" charset="0"/>
                <a:cs typeface="Helvetica" panose="020B0604020202020204" pitchFamily="34" charset="0"/>
              </a:rPr>
              <a:t>SAMSTAG, 16. APRIL 2016  </a:t>
            </a:r>
            <a:r>
              <a:rPr lang="de-DE" sz="18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|  SS 2016  |  </a:t>
            </a:r>
            <a:fld id="{EF67C397-1CAB-4585-B16C-AA52BBABD2E3}" type="slidenum">
              <a:rPr lang="de-DE" sz="1800" smtClean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pPr algn="l" eaLnBrk="1" hangingPunct="1">
                <a:defRPr/>
              </a:pPr>
              <a:t>‹Nr.›</a:t>
            </a:fld>
            <a:endParaRPr lang="de-DE" sz="1800" dirty="0">
              <a:solidFill>
                <a:srgbClr val="7F7F7F"/>
              </a:solidFill>
              <a:latin typeface="Helvetica Neue" pitchFamily="2" charset="0"/>
              <a:cs typeface="Helvetica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285" y="654472"/>
            <a:ext cx="12130777" cy="765944"/>
          </a:xfrm>
        </p:spPr>
        <p:txBody>
          <a:bodyPr/>
          <a:lstStyle>
            <a:lvl1pPr>
              <a:defRPr sz="4000">
                <a:latin typeface="+mn-lt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>
            <a:lvl1pPr>
              <a:defRPr sz="3200"/>
            </a:lvl1pPr>
            <a:lvl2pPr marL="596900" indent="-444500">
              <a:buFont typeface="Wingdings" panose="05000000000000000000" pitchFamily="2" charset="2"/>
              <a:buChar char="§"/>
              <a:defRPr sz="2800"/>
            </a:lvl2pPr>
            <a:lvl3pPr marL="1066800" indent="-444500">
              <a:buFont typeface="Wingdings" panose="05000000000000000000" pitchFamily="2" charset="2"/>
              <a:buChar char="§"/>
              <a:defRPr sz="2400"/>
            </a:lvl3pPr>
            <a:lvl4pPr marL="1536700" indent="-444500">
              <a:buFont typeface="Wingdings" panose="05000000000000000000" pitchFamily="2" charset="2"/>
              <a:buChar char="§"/>
              <a:defRPr sz="2400"/>
            </a:lvl4pPr>
            <a:lvl5pPr marL="1968500" indent="-4445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38846236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9092477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05120458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3929496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57760863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8375705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896064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6594515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4812947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8149141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148532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8499013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3456898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717195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2646533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589464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133419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022616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945640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244275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482338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6844316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B1C0F4CC-CF3D-43C6-B5C9-8BA41CAC2FE2}"/>
              </a:ext>
            </a:extLst>
          </p:cNvPr>
          <p:cNvSpPr/>
          <p:nvPr userDrawn="1"/>
        </p:nvSpPr>
        <p:spPr bwMode="auto">
          <a:xfrm>
            <a:off x="0" y="0"/>
            <a:ext cx="13004800" cy="6286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hangingPunct="1">
              <a:defRPr/>
            </a:pPr>
            <a:endParaRPr lang="de-DE">
              <a:latin typeface="Gill Sans" charset="0"/>
              <a:sym typeface="Gill Sans" charset="0"/>
            </a:endParaRPr>
          </a:p>
        </p:txBody>
      </p:sp>
      <p:sp>
        <p:nvSpPr>
          <p:cNvPr id="1027" name="Rectangle 1">
            <a:extLst>
              <a:ext uri="{FF2B5EF4-FFF2-40B4-BE49-F238E27FC236}">
                <a16:creationId xmlns:a16="http://schemas.microsoft.com/office/drawing/2014/main" id="{26607180-D359-4AE6-9C42-D2AAA749D1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8ABE588C-E498-4B15-AC34-003B10117B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 UltraLight" charset="0"/>
              </a:rPr>
              <a:t>Click to edit Master title style</a:t>
            </a:r>
          </a:p>
        </p:txBody>
      </p:sp>
      <p:pic>
        <p:nvPicPr>
          <p:cNvPr id="1029" name="Grafik 1">
            <a:extLst>
              <a:ext uri="{FF2B5EF4-FFF2-40B4-BE49-F238E27FC236}">
                <a16:creationId xmlns:a16="http://schemas.microsoft.com/office/drawing/2014/main" id="{14D45DBD-9455-431F-851C-F877BDE19AD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225" y="169863"/>
            <a:ext cx="2881313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Grafik 2">
            <a:extLst>
              <a:ext uri="{FF2B5EF4-FFF2-40B4-BE49-F238E27FC236}">
                <a16:creationId xmlns:a16="http://schemas.microsoft.com/office/drawing/2014/main" id="{55E40F31-54D1-4D30-A73A-EBAE702BA76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174625"/>
            <a:ext cx="1679575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87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ransition/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3255D7C4-0072-4505-8BE5-D32BEA3468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pic>
        <p:nvPicPr>
          <p:cNvPr id="2051" name="Picture 2">
            <a:extLst>
              <a:ext uri="{FF2B5EF4-FFF2-40B4-BE49-F238E27FC236}">
                <a16:creationId xmlns:a16="http://schemas.microsoft.com/office/drawing/2014/main" id="{99DDF28F-62B7-461B-A8E7-1FB202149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ransition/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3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9C7E97EF-4779-4815-AD14-2A9054712C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pic>
        <p:nvPicPr>
          <p:cNvPr id="3075" name="Picture 2">
            <a:extLst>
              <a:ext uri="{FF2B5EF4-FFF2-40B4-BE49-F238E27FC236}">
                <a16:creationId xmlns:a16="http://schemas.microsoft.com/office/drawing/2014/main" id="{91C452F7-966C-40A7-BEAF-DABEB58BF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</p:sldLayoutIdLst>
  <p:transition/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C95FC9FA-F476-4F37-9076-FB16F46F1F1C}"/>
              </a:ext>
            </a:extLst>
          </p:cNvPr>
          <p:cNvSpPr txBox="1"/>
          <p:nvPr/>
        </p:nvSpPr>
        <p:spPr>
          <a:xfrm>
            <a:off x="7942263" y="5540375"/>
            <a:ext cx="4248150" cy="261610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de-DE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ANGEWANDTE INFORMATIK IV</a:t>
            </a:r>
          </a:p>
          <a:p>
            <a:pPr eaLnBrk="1" hangingPunct="1">
              <a:defRPr/>
            </a:pPr>
            <a:r>
              <a:rPr lang="de-DE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UNIVERSITÄT BAYREUTH</a:t>
            </a:r>
          </a:p>
          <a:p>
            <a:pPr eaLnBrk="1" hangingPunct="1">
              <a:defRPr/>
            </a:pPr>
            <a:endParaRPr lang="de-DE" sz="2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  <a:p>
            <a:pPr eaLnBrk="1" hangingPunct="1">
              <a:defRPr/>
            </a:pP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Master Projekt</a:t>
            </a:r>
          </a:p>
          <a:p>
            <a:pPr eaLnBrk="1" hangingPunct="1">
              <a:defRPr/>
            </a:pP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  <a:p>
            <a:pPr eaLnBrk="1" hangingPunct="1">
              <a:defRPr/>
            </a:pP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Michael Bösch, Dominik </a:t>
            </a:r>
            <a:r>
              <a:rPr lang="de-DE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Zehrer</a:t>
            </a: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, </a:t>
            </a:r>
          </a:p>
          <a:p>
            <a:pPr eaLnBrk="1" hangingPunct="1">
              <a:defRPr/>
            </a:pP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René Bärnreuther, Martin </a:t>
            </a:r>
            <a:r>
              <a:rPr lang="de-DE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Käppel</a:t>
            </a: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7AAAA79-EB17-40F1-ABB0-3AD468E59AC5}"/>
              </a:ext>
            </a:extLst>
          </p:cNvPr>
          <p:cNvSpPr/>
          <p:nvPr/>
        </p:nvSpPr>
        <p:spPr>
          <a:xfrm>
            <a:off x="309563" y="5499100"/>
            <a:ext cx="8713787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262626"/>
                </a:solidFill>
                <a:latin typeface="+mn-lt"/>
              </a:rPr>
              <a:t>Extracting Process Models from </a:t>
            </a:r>
          </a:p>
          <a:p>
            <a:pPr>
              <a:defRPr/>
            </a:pPr>
            <a:r>
              <a:rPr lang="en-US" dirty="0">
                <a:solidFill>
                  <a:srgbClr val="262626"/>
                </a:solidFill>
                <a:latin typeface="+mn-lt"/>
              </a:rPr>
              <a:t>Online Recipe Databases</a:t>
            </a:r>
            <a:endParaRPr lang="de-DE" dirty="0">
              <a:solidFill>
                <a:srgbClr val="262626"/>
              </a:solidFill>
              <a:latin typeface="+mn-lt"/>
            </a:endParaRPr>
          </a:p>
        </p:txBody>
      </p:sp>
      <p:pic>
        <p:nvPicPr>
          <p:cNvPr id="6148" name="Grafik 7">
            <a:extLst>
              <a:ext uri="{FF2B5EF4-FFF2-40B4-BE49-F238E27FC236}">
                <a16:creationId xmlns:a16="http://schemas.microsoft.com/office/drawing/2014/main" id="{EC06C1D6-239E-418B-9C1C-C28F141F8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21" b="18791"/>
          <a:stretch>
            <a:fillRect/>
          </a:stretch>
        </p:blipFill>
        <p:spPr bwMode="auto">
          <a:xfrm>
            <a:off x="0" y="679450"/>
            <a:ext cx="13004800" cy="472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hteck 1"/>
          <p:cNvSpPr/>
          <p:nvPr/>
        </p:nvSpPr>
        <p:spPr bwMode="auto">
          <a:xfrm>
            <a:off x="381720" y="9053264"/>
            <a:ext cx="2376264" cy="36004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ヒラギノ角ゴ ProN W3" charset="-128"/>
                <a:cs typeface="ヒラギノ角ゴ ProN W3" charset="-128"/>
                <a:sym typeface="Gill Sans" charset="0"/>
              </a:rPr>
              <a:t>Donnerstag, 1. Juni 2017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2902000" y="9089268"/>
            <a:ext cx="86409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+mj-lt"/>
                <a:ea typeface="ヒラギノ角ゴ ProN W3" charset="-128"/>
                <a:cs typeface="ヒラギノ角ゴ ProN W3" charset="-128"/>
                <a:sym typeface="Gill Sans" charset="0"/>
              </a:rPr>
              <a:t>SS 2017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8014568" y="9089268"/>
            <a:ext cx="194421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+mj-lt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8BE7F-D5D2-434F-BA46-512674EBC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Rezeptdatenbanken	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6F18B7-224A-4DF0-AEA6-271BF26AD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Abfrage verschiedener Rezeptdatenbanken zum Erhalt der Zutaten und Zubereitung</a:t>
            </a:r>
          </a:p>
          <a:p>
            <a:r>
              <a:rPr lang="de-DE" dirty="0"/>
              <a:t>Deutsche und Englische Sprache möglich</a:t>
            </a:r>
          </a:p>
          <a:p>
            <a:r>
              <a:rPr lang="de-DE" dirty="0"/>
              <a:t>Momentan:</a:t>
            </a:r>
          </a:p>
          <a:p>
            <a:pPr lvl="1"/>
            <a:r>
              <a:rPr lang="de-DE" dirty="0"/>
              <a:t>Chefkoch</a:t>
            </a:r>
          </a:p>
          <a:p>
            <a:pPr lvl="1"/>
            <a:r>
              <a:rPr lang="de-DE" dirty="0" err="1"/>
              <a:t>Kochbar</a:t>
            </a:r>
            <a:endParaRPr lang="de-DE" dirty="0"/>
          </a:p>
          <a:p>
            <a:pPr lvl="1"/>
            <a:r>
              <a:rPr lang="de-DE" dirty="0"/>
              <a:t>Food2Fork (engl.)</a:t>
            </a:r>
          </a:p>
          <a:p>
            <a:pPr lvl="1"/>
            <a:r>
              <a:rPr lang="de-DE" dirty="0"/>
              <a:t>Ggf. weitere (engl.)</a:t>
            </a:r>
          </a:p>
          <a:p>
            <a:pPr marL="487695" lvl="1" indent="0">
              <a:buNone/>
            </a:pPr>
            <a:endParaRPr lang="de-DE" dirty="0"/>
          </a:p>
        </p:txBody>
      </p:sp>
      <p:sp>
        <p:nvSpPr>
          <p:cNvPr id="4" name="Rechteck 3"/>
          <p:cNvSpPr/>
          <p:nvPr/>
        </p:nvSpPr>
        <p:spPr bwMode="auto">
          <a:xfrm>
            <a:off x="381720" y="9053264"/>
            <a:ext cx="2376264" cy="36004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ヒラギノ角ゴ ProN W3" charset="-128"/>
                <a:cs typeface="ヒラギノ角ゴ ProN W3" charset="-128"/>
                <a:sym typeface="Gill Sans" charset="0"/>
              </a:rPr>
              <a:t>Donnerstag, 1. Juni 2017</a:t>
            </a:r>
          </a:p>
        </p:txBody>
      </p:sp>
      <p:sp>
        <p:nvSpPr>
          <p:cNvPr id="5" name="Rechteck 4"/>
          <p:cNvSpPr/>
          <p:nvPr/>
        </p:nvSpPr>
        <p:spPr bwMode="auto">
          <a:xfrm>
            <a:off x="2902000" y="9089268"/>
            <a:ext cx="86409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+mj-lt"/>
                <a:ea typeface="ヒラギノ角ゴ ProN W3" charset="-128"/>
                <a:cs typeface="ヒラギノ角ゴ ProN W3" charset="-128"/>
                <a:sym typeface="Gill Sans" charset="0"/>
              </a:rPr>
              <a:t>SS 2017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8014568" y="9089268"/>
            <a:ext cx="194421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+mj-lt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28163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FBABB-4234-41E6-B785-E0863E90C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Erhalten der Rezeptdaten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E20B1E-CB05-40FF-BC9B-FCA7AA85A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Ablauf: </a:t>
            </a:r>
          </a:p>
        </p:txBody>
      </p:sp>
      <p:sp>
        <p:nvSpPr>
          <p:cNvPr id="4" name="Flussdiagramm: Magnetplattenspeicher 3">
            <a:extLst>
              <a:ext uri="{FF2B5EF4-FFF2-40B4-BE49-F238E27FC236}">
                <a16:creationId xmlns:a16="http://schemas.microsoft.com/office/drawing/2014/main" id="{617D81C0-2189-492B-AE57-E788C01B80BE}"/>
              </a:ext>
            </a:extLst>
          </p:cNvPr>
          <p:cNvSpPr/>
          <p:nvPr/>
        </p:nvSpPr>
        <p:spPr>
          <a:xfrm>
            <a:off x="970464" y="4082930"/>
            <a:ext cx="3516619" cy="184714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4267" dirty="0"/>
              <a:t>Web-API(s)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9B6DA1E-11F6-494F-8C54-AEA4FCC43F7B}"/>
              </a:ext>
            </a:extLst>
          </p:cNvPr>
          <p:cNvSpPr/>
          <p:nvPr/>
        </p:nvSpPr>
        <p:spPr>
          <a:xfrm>
            <a:off x="5816334" y="4544948"/>
            <a:ext cx="2045666" cy="7336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/>
              <a:t>JSON-Objekt</a:t>
            </a:r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799B7396-CCB1-4294-BE10-64C005FA3FC2}"/>
              </a:ext>
            </a:extLst>
          </p:cNvPr>
          <p:cNvSpPr/>
          <p:nvPr/>
        </p:nvSpPr>
        <p:spPr>
          <a:xfrm>
            <a:off x="4793501" y="4665789"/>
            <a:ext cx="716415" cy="4919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4267"/>
          </a:p>
        </p:txBody>
      </p:sp>
      <p:sp>
        <p:nvSpPr>
          <p:cNvPr id="9" name="Sprechblase: oval 8">
            <a:extLst>
              <a:ext uri="{FF2B5EF4-FFF2-40B4-BE49-F238E27FC236}">
                <a16:creationId xmlns:a16="http://schemas.microsoft.com/office/drawing/2014/main" id="{E7D4D825-444E-46DD-BB27-B869F77EC103}"/>
              </a:ext>
            </a:extLst>
          </p:cNvPr>
          <p:cNvSpPr/>
          <p:nvPr/>
        </p:nvSpPr>
        <p:spPr>
          <a:xfrm>
            <a:off x="4448240" y="3355958"/>
            <a:ext cx="2062929" cy="90630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 err="1"/>
              <a:t>getRecipe</a:t>
            </a:r>
            <a:r>
              <a:rPr lang="de-DE" sz="2000" dirty="0"/>
              <a:t>();</a:t>
            </a:r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9B7BF52E-3232-462E-BD98-AFA36C16CA7B}"/>
              </a:ext>
            </a:extLst>
          </p:cNvPr>
          <p:cNvSpPr/>
          <p:nvPr/>
        </p:nvSpPr>
        <p:spPr>
          <a:xfrm>
            <a:off x="8284946" y="4665789"/>
            <a:ext cx="785467" cy="5524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4267"/>
          </a:p>
        </p:txBody>
      </p:sp>
      <p:sp>
        <p:nvSpPr>
          <p:cNvPr id="12" name="Sprechblase: oval 11">
            <a:extLst>
              <a:ext uri="{FF2B5EF4-FFF2-40B4-BE49-F238E27FC236}">
                <a16:creationId xmlns:a16="http://schemas.microsoft.com/office/drawing/2014/main" id="{669EA310-E6F7-4287-BFD4-FFD6F4C81770}"/>
              </a:ext>
            </a:extLst>
          </p:cNvPr>
          <p:cNvSpPr/>
          <p:nvPr/>
        </p:nvSpPr>
        <p:spPr>
          <a:xfrm>
            <a:off x="7942560" y="3292624"/>
            <a:ext cx="2062929" cy="90630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/>
              <a:t>parse();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59FD456A-E9E6-4E61-BDF1-78E6D97728F9}"/>
              </a:ext>
            </a:extLst>
          </p:cNvPr>
          <p:cNvSpPr/>
          <p:nvPr/>
        </p:nvSpPr>
        <p:spPr>
          <a:xfrm>
            <a:off x="9493359" y="4486964"/>
            <a:ext cx="2218298" cy="8372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/>
              <a:t>Rezept-Objekt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381720" y="9053264"/>
            <a:ext cx="2376264" cy="36004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ヒラギノ角ゴ ProN W3" charset="-128"/>
                <a:cs typeface="ヒラギノ角ゴ ProN W3" charset="-128"/>
                <a:sym typeface="Gill Sans" charset="0"/>
              </a:rPr>
              <a:t>Donnerstag, 1. Juni 2017</a:t>
            </a:r>
          </a:p>
        </p:txBody>
      </p:sp>
      <p:sp>
        <p:nvSpPr>
          <p:cNvPr id="14" name="Rechteck 13"/>
          <p:cNvSpPr/>
          <p:nvPr/>
        </p:nvSpPr>
        <p:spPr bwMode="auto">
          <a:xfrm>
            <a:off x="2902000" y="9089268"/>
            <a:ext cx="86409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+mj-lt"/>
                <a:ea typeface="ヒラギノ角ゴ ProN W3" charset="-128"/>
                <a:cs typeface="ヒラギノ角ゴ ProN W3" charset="-128"/>
                <a:sym typeface="Gill Sans" charset="0"/>
              </a:rPr>
              <a:t>SS 2017</a:t>
            </a:r>
          </a:p>
        </p:txBody>
      </p:sp>
      <p:sp>
        <p:nvSpPr>
          <p:cNvPr id="15" name="Rechteck 14"/>
          <p:cNvSpPr/>
          <p:nvPr/>
        </p:nvSpPr>
        <p:spPr bwMode="auto">
          <a:xfrm>
            <a:off x="8014568" y="9089268"/>
            <a:ext cx="194421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+mj-lt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1302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52C0D4-A3AA-4679-9622-B3C7C6B8C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Rezept-Objekt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310CEF-4154-4E63-9D41-B711C9FF7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112" y="2212504"/>
            <a:ext cx="5526580" cy="4589464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 bwMode="auto">
          <a:xfrm>
            <a:off x="381720" y="9053264"/>
            <a:ext cx="2376264" cy="36004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ヒラギノ角ゴ ProN W3" charset="-128"/>
                <a:cs typeface="ヒラギノ角ゴ ProN W3" charset="-128"/>
                <a:sym typeface="Gill Sans" charset="0"/>
              </a:rPr>
              <a:t>Donnerstag, 1. Juni 2017</a:t>
            </a:r>
          </a:p>
        </p:txBody>
      </p:sp>
      <p:sp>
        <p:nvSpPr>
          <p:cNvPr id="6" name="Rechteck 5"/>
          <p:cNvSpPr/>
          <p:nvPr/>
        </p:nvSpPr>
        <p:spPr bwMode="auto">
          <a:xfrm>
            <a:off x="2902000" y="9089268"/>
            <a:ext cx="86409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+mj-lt"/>
                <a:ea typeface="ヒラギノ角ゴ ProN W3" charset="-128"/>
                <a:cs typeface="ヒラギノ角ゴ ProN W3" charset="-128"/>
                <a:sym typeface="Gill Sans" charset="0"/>
              </a:rPr>
              <a:t>SS 2017</a:t>
            </a:r>
          </a:p>
        </p:txBody>
      </p:sp>
      <p:sp>
        <p:nvSpPr>
          <p:cNvPr id="7" name="Rechteck 6"/>
          <p:cNvSpPr/>
          <p:nvPr/>
        </p:nvSpPr>
        <p:spPr bwMode="auto">
          <a:xfrm>
            <a:off x="8014568" y="9089268"/>
            <a:ext cx="194421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+mj-lt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854226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Text zu </a:t>
            </a:r>
            <a:r>
              <a:rPr lang="de-DE" dirty="0" err="1"/>
              <a:t>Steps</a:t>
            </a:r>
            <a:endParaRPr lang="de-DE" dirty="0"/>
          </a:p>
        </p:txBody>
      </p:sp>
      <p:sp>
        <p:nvSpPr>
          <p:cNvPr id="4" name="Ellipse 3"/>
          <p:cNvSpPr/>
          <p:nvPr/>
        </p:nvSpPr>
        <p:spPr bwMode="auto">
          <a:xfrm>
            <a:off x="2318425" y="4831345"/>
            <a:ext cx="801515" cy="86409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6" name="Gerade Verbindung mit Pfeil 5"/>
          <p:cNvCxnSpPr>
            <a:stCxn id="4" idx="6"/>
          </p:cNvCxnSpPr>
          <p:nvPr/>
        </p:nvCxnSpPr>
        <p:spPr bwMode="auto">
          <a:xfrm flipV="1">
            <a:off x="3119940" y="3391185"/>
            <a:ext cx="1368152" cy="187220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" name="Gerade Verbindung mit Pfeil 7"/>
          <p:cNvCxnSpPr>
            <a:stCxn id="4" idx="6"/>
          </p:cNvCxnSpPr>
          <p:nvPr/>
        </p:nvCxnSpPr>
        <p:spPr bwMode="auto">
          <a:xfrm>
            <a:off x="3119940" y="5263393"/>
            <a:ext cx="1368152" cy="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" name="Gerade Verbindung mit Pfeil 9"/>
          <p:cNvCxnSpPr>
            <a:cxnSpLocks/>
            <a:stCxn id="4" idx="6"/>
            <a:endCxn id="14" idx="2"/>
          </p:cNvCxnSpPr>
          <p:nvPr/>
        </p:nvCxnSpPr>
        <p:spPr bwMode="auto">
          <a:xfrm>
            <a:off x="3119940" y="5263393"/>
            <a:ext cx="1368152" cy="160069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1" name="Ellipse 10"/>
          <p:cNvSpPr/>
          <p:nvPr/>
        </p:nvSpPr>
        <p:spPr bwMode="auto">
          <a:xfrm>
            <a:off x="4488092" y="3103153"/>
            <a:ext cx="576064" cy="576064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3" name="Ellipse 12"/>
          <p:cNvSpPr/>
          <p:nvPr/>
        </p:nvSpPr>
        <p:spPr bwMode="auto">
          <a:xfrm>
            <a:off x="4488092" y="4975362"/>
            <a:ext cx="576064" cy="576064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4488092" y="6576059"/>
            <a:ext cx="576064" cy="576064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6" name="Ellipse 15"/>
          <p:cNvSpPr/>
          <p:nvPr/>
        </p:nvSpPr>
        <p:spPr bwMode="auto">
          <a:xfrm>
            <a:off x="5907758" y="2599097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Ellipse 16"/>
          <p:cNvSpPr/>
          <p:nvPr/>
        </p:nvSpPr>
        <p:spPr bwMode="auto">
          <a:xfrm>
            <a:off x="5907758" y="3679217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8" name="Ellipse 17"/>
          <p:cNvSpPr/>
          <p:nvPr/>
        </p:nvSpPr>
        <p:spPr bwMode="auto">
          <a:xfrm>
            <a:off x="5907758" y="5011365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9" name="Ellipse 18"/>
          <p:cNvSpPr/>
          <p:nvPr/>
        </p:nvSpPr>
        <p:spPr bwMode="auto">
          <a:xfrm>
            <a:off x="5948064" y="6612063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21" name="Gerade Verbindung mit Pfeil 20"/>
          <p:cNvCxnSpPr>
            <a:stCxn id="11" idx="6"/>
            <a:endCxn id="16" idx="2"/>
          </p:cNvCxnSpPr>
          <p:nvPr/>
        </p:nvCxnSpPr>
        <p:spPr bwMode="auto">
          <a:xfrm flipV="1">
            <a:off x="5064156" y="2851125"/>
            <a:ext cx="843602" cy="54006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3" name="Gerade Verbindung mit Pfeil 22"/>
          <p:cNvCxnSpPr>
            <a:stCxn id="11" idx="6"/>
            <a:endCxn id="17" idx="2"/>
          </p:cNvCxnSpPr>
          <p:nvPr/>
        </p:nvCxnSpPr>
        <p:spPr bwMode="auto">
          <a:xfrm>
            <a:off x="5064156" y="3391185"/>
            <a:ext cx="843602" cy="54006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Gerade Verbindung mit Pfeil 24"/>
          <p:cNvCxnSpPr>
            <a:cxnSpLocks/>
            <a:stCxn id="13" idx="6"/>
            <a:endCxn id="18" idx="2"/>
          </p:cNvCxnSpPr>
          <p:nvPr/>
        </p:nvCxnSpPr>
        <p:spPr bwMode="auto">
          <a:xfrm flipV="1">
            <a:off x="5064156" y="5263393"/>
            <a:ext cx="843602" cy="1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8" name="Gerade Verbindung mit Pfeil 27"/>
          <p:cNvCxnSpPr>
            <a:stCxn id="14" idx="6"/>
            <a:endCxn id="19" idx="2"/>
          </p:cNvCxnSpPr>
          <p:nvPr/>
        </p:nvCxnSpPr>
        <p:spPr bwMode="auto">
          <a:xfrm>
            <a:off x="5064156" y="6864091"/>
            <a:ext cx="883908" cy="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9" name="Ellipse 28"/>
          <p:cNvSpPr/>
          <p:nvPr/>
        </p:nvSpPr>
        <p:spPr bwMode="auto">
          <a:xfrm>
            <a:off x="7203240" y="2104492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0" name="Ellipse 29"/>
          <p:cNvSpPr/>
          <p:nvPr/>
        </p:nvSpPr>
        <p:spPr bwMode="auto">
          <a:xfrm>
            <a:off x="7203240" y="2464532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1" name="Ellipse 30"/>
          <p:cNvSpPr/>
          <p:nvPr/>
        </p:nvSpPr>
        <p:spPr bwMode="auto">
          <a:xfrm>
            <a:off x="7203240" y="2803652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2" name="Ellipse 31"/>
          <p:cNvSpPr/>
          <p:nvPr/>
        </p:nvSpPr>
        <p:spPr bwMode="auto">
          <a:xfrm>
            <a:off x="7203240" y="3142772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3" name="Ellipse 32"/>
          <p:cNvSpPr/>
          <p:nvPr/>
        </p:nvSpPr>
        <p:spPr bwMode="auto">
          <a:xfrm>
            <a:off x="7203240" y="4543313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4" name="Ellipse 33"/>
          <p:cNvSpPr/>
          <p:nvPr/>
        </p:nvSpPr>
        <p:spPr bwMode="auto">
          <a:xfrm>
            <a:off x="7203240" y="4903353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5" name="Ellipse 34"/>
          <p:cNvSpPr/>
          <p:nvPr/>
        </p:nvSpPr>
        <p:spPr bwMode="auto">
          <a:xfrm>
            <a:off x="7203240" y="5242473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6" name="Ellipse 35"/>
          <p:cNvSpPr/>
          <p:nvPr/>
        </p:nvSpPr>
        <p:spPr bwMode="auto">
          <a:xfrm>
            <a:off x="7203240" y="5581593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7" name="Ellipse 36"/>
          <p:cNvSpPr/>
          <p:nvPr/>
        </p:nvSpPr>
        <p:spPr bwMode="auto">
          <a:xfrm>
            <a:off x="7192012" y="6308947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8" name="Ellipse 37"/>
          <p:cNvSpPr/>
          <p:nvPr/>
        </p:nvSpPr>
        <p:spPr bwMode="auto">
          <a:xfrm>
            <a:off x="7192012" y="6668987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9" name="Ellipse 38"/>
          <p:cNvSpPr/>
          <p:nvPr/>
        </p:nvSpPr>
        <p:spPr bwMode="auto">
          <a:xfrm>
            <a:off x="7192012" y="7008107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40" name="Ellipse 39"/>
          <p:cNvSpPr/>
          <p:nvPr/>
        </p:nvSpPr>
        <p:spPr bwMode="auto">
          <a:xfrm>
            <a:off x="7192012" y="7347227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41" name="Ellipse 40"/>
          <p:cNvSpPr/>
          <p:nvPr/>
        </p:nvSpPr>
        <p:spPr bwMode="auto">
          <a:xfrm>
            <a:off x="7209719" y="3628826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42" name="Ellipse 41"/>
          <p:cNvSpPr/>
          <p:nvPr/>
        </p:nvSpPr>
        <p:spPr bwMode="auto">
          <a:xfrm>
            <a:off x="7209719" y="3967946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44" name="Gerade Verbindung mit Pfeil 43"/>
          <p:cNvCxnSpPr>
            <a:stCxn id="16" idx="6"/>
            <a:endCxn id="29" idx="2"/>
          </p:cNvCxnSpPr>
          <p:nvPr/>
        </p:nvCxnSpPr>
        <p:spPr bwMode="auto">
          <a:xfrm flipV="1">
            <a:off x="6411814" y="2248508"/>
            <a:ext cx="791426" cy="602617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8" name="Gerade Verbindung mit Pfeil 47"/>
          <p:cNvCxnSpPr>
            <a:stCxn id="16" idx="6"/>
            <a:endCxn id="30" idx="2"/>
          </p:cNvCxnSpPr>
          <p:nvPr/>
        </p:nvCxnSpPr>
        <p:spPr bwMode="auto">
          <a:xfrm flipV="1">
            <a:off x="6411814" y="2608548"/>
            <a:ext cx="791426" cy="242577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0" name="Gerade Verbindung mit Pfeil 49"/>
          <p:cNvCxnSpPr>
            <a:stCxn id="16" idx="6"/>
            <a:endCxn id="31" idx="2"/>
          </p:cNvCxnSpPr>
          <p:nvPr/>
        </p:nvCxnSpPr>
        <p:spPr bwMode="auto">
          <a:xfrm>
            <a:off x="6411814" y="2851125"/>
            <a:ext cx="791426" cy="96543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2" name="Gerade Verbindung mit Pfeil 51"/>
          <p:cNvCxnSpPr>
            <a:stCxn id="16" idx="6"/>
            <a:endCxn id="32" idx="2"/>
          </p:cNvCxnSpPr>
          <p:nvPr/>
        </p:nvCxnSpPr>
        <p:spPr bwMode="auto">
          <a:xfrm>
            <a:off x="6411814" y="2851125"/>
            <a:ext cx="791426" cy="435663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4" name="Gerade Verbindung mit Pfeil 53"/>
          <p:cNvCxnSpPr>
            <a:cxnSpLocks/>
            <a:stCxn id="17" idx="6"/>
            <a:endCxn id="41" idx="2"/>
          </p:cNvCxnSpPr>
          <p:nvPr/>
        </p:nvCxnSpPr>
        <p:spPr bwMode="auto">
          <a:xfrm flipV="1">
            <a:off x="6411814" y="3772842"/>
            <a:ext cx="797905" cy="158403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7" name="Gerade Verbindung mit Pfeil 56"/>
          <p:cNvCxnSpPr>
            <a:stCxn id="17" idx="6"/>
            <a:endCxn id="42" idx="2"/>
          </p:cNvCxnSpPr>
          <p:nvPr/>
        </p:nvCxnSpPr>
        <p:spPr bwMode="auto">
          <a:xfrm>
            <a:off x="6411814" y="3931245"/>
            <a:ext cx="797905" cy="180717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9" name="Gerade Verbindung mit Pfeil 58"/>
          <p:cNvCxnSpPr>
            <a:stCxn id="18" idx="6"/>
            <a:endCxn id="33" idx="2"/>
          </p:cNvCxnSpPr>
          <p:nvPr/>
        </p:nvCxnSpPr>
        <p:spPr bwMode="auto">
          <a:xfrm flipV="1">
            <a:off x="6411814" y="4687329"/>
            <a:ext cx="791426" cy="576064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1" name="Gerade Verbindung mit Pfeil 60"/>
          <p:cNvCxnSpPr>
            <a:stCxn id="18" idx="6"/>
            <a:endCxn id="34" idx="2"/>
          </p:cNvCxnSpPr>
          <p:nvPr/>
        </p:nvCxnSpPr>
        <p:spPr bwMode="auto">
          <a:xfrm flipV="1">
            <a:off x="6411814" y="5047369"/>
            <a:ext cx="791426" cy="216024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3" name="Gerade Verbindung mit Pfeil 62"/>
          <p:cNvCxnSpPr>
            <a:stCxn id="18" idx="6"/>
            <a:endCxn id="35" idx="2"/>
          </p:cNvCxnSpPr>
          <p:nvPr/>
        </p:nvCxnSpPr>
        <p:spPr bwMode="auto">
          <a:xfrm>
            <a:off x="6411814" y="5263393"/>
            <a:ext cx="791426" cy="12309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5" name="Gerade Verbindung mit Pfeil 64"/>
          <p:cNvCxnSpPr>
            <a:stCxn id="18" idx="6"/>
            <a:endCxn id="36" idx="2"/>
          </p:cNvCxnSpPr>
          <p:nvPr/>
        </p:nvCxnSpPr>
        <p:spPr bwMode="auto">
          <a:xfrm>
            <a:off x="6411814" y="5263393"/>
            <a:ext cx="791426" cy="46221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7" name="Gerade Verbindung mit Pfeil 66"/>
          <p:cNvCxnSpPr>
            <a:stCxn id="19" idx="6"/>
            <a:endCxn id="37" idx="2"/>
          </p:cNvCxnSpPr>
          <p:nvPr/>
        </p:nvCxnSpPr>
        <p:spPr bwMode="auto">
          <a:xfrm flipV="1">
            <a:off x="6452120" y="6452963"/>
            <a:ext cx="739892" cy="41112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9" name="Gerade Verbindung mit Pfeil 68"/>
          <p:cNvCxnSpPr>
            <a:stCxn id="19" idx="6"/>
            <a:endCxn id="38" idx="2"/>
          </p:cNvCxnSpPr>
          <p:nvPr/>
        </p:nvCxnSpPr>
        <p:spPr bwMode="auto">
          <a:xfrm flipV="1">
            <a:off x="6452120" y="6813003"/>
            <a:ext cx="739892" cy="5108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1" name="Gerade Verbindung mit Pfeil 70"/>
          <p:cNvCxnSpPr>
            <a:stCxn id="19" idx="6"/>
            <a:endCxn id="39" idx="2"/>
          </p:cNvCxnSpPr>
          <p:nvPr/>
        </p:nvCxnSpPr>
        <p:spPr bwMode="auto">
          <a:xfrm>
            <a:off x="6452120" y="6864091"/>
            <a:ext cx="739892" cy="288032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3" name="Gerade Verbindung mit Pfeil 72"/>
          <p:cNvCxnSpPr>
            <a:stCxn id="19" idx="6"/>
            <a:endCxn id="40" idx="2"/>
          </p:cNvCxnSpPr>
          <p:nvPr/>
        </p:nvCxnSpPr>
        <p:spPr bwMode="auto">
          <a:xfrm>
            <a:off x="6452120" y="6864091"/>
            <a:ext cx="739892" cy="627152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4" name="Textfeld 73"/>
          <p:cNvSpPr txBox="1"/>
          <p:nvPr/>
        </p:nvSpPr>
        <p:spPr>
          <a:xfrm>
            <a:off x="2211158" y="1524594"/>
            <a:ext cx="1016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Recipe</a:t>
            </a:r>
            <a:endParaRPr lang="de-DE" sz="2400" dirty="0"/>
          </a:p>
        </p:txBody>
      </p:sp>
      <p:sp>
        <p:nvSpPr>
          <p:cNvPr id="75" name="Textfeld 74"/>
          <p:cNvSpPr txBox="1"/>
          <p:nvPr/>
        </p:nvSpPr>
        <p:spPr>
          <a:xfrm>
            <a:off x="4107415" y="1576176"/>
            <a:ext cx="1337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Sentence</a:t>
            </a:r>
            <a:endParaRPr lang="de-DE" sz="2400" dirty="0"/>
          </a:p>
        </p:txBody>
      </p:sp>
      <p:sp>
        <p:nvSpPr>
          <p:cNvPr id="76" name="Textfeld 75"/>
          <p:cNvSpPr txBox="1"/>
          <p:nvPr/>
        </p:nvSpPr>
        <p:spPr>
          <a:xfrm>
            <a:off x="5584244" y="1545551"/>
            <a:ext cx="1151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SenPart</a:t>
            </a:r>
            <a:endParaRPr lang="de-DE" sz="2400" dirty="0"/>
          </a:p>
        </p:txBody>
      </p:sp>
      <p:sp>
        <p:nvSpPr>
          <p:cNvPr id="77" name="Textfeld 76"/>
          <p:cNvSpPr txBox="1"/>
          <p:nvPr/>
        </p:nvSpPr>
        <p:spPr>
          <a:xfrm>
            <a:off x="6899626" y="1571167"/>
            <a:ext cx="872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Word</a:t>
            </a:r>
          </a:p>
        </p:txBody>
      </p:sp>
      <p:sp>
        <p:nvSpPr>
          <p:cNvPr id="78" name="Ellipse 77"/>
          <p:cNvSpPr/>
          <p:nvPr/>
        </p:nvSpPr>
        <p:spPr bwMode="auto">
          <a:xfrm>
            <a:off x="8374608" y="2140496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82" name="Ellipse 81"/>
          <p:cNvSpPr/>
          <p:nvPr/>
        </p:nvSpPr>
        <p:spPr bwMode="auto">
          <a:xfrm>
            <a:off x="8357951" y="4728260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83" name="Ellipse 82"/>
          <p:cNvSpPr/>
          <p:nvPr/>
        </p:nvSpPr>
        <p:spPr bwMode="auto">
          <a:xfrm>
            <a:off x="8400206" y="6406499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84" name="Ellipse 83"/>
          <p:cNvSpPr/>
          <p:nvPr/>
        </p:nvSpPr>
        <p:spPr bwMode="auto">
          <a:xfrm>
            <a:off x="8400206" y="7044111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86" name="Gerade Verbindung mit Pfeil 85"/>
          <p:cNvCxnSpPr>
            <a:stCxn id="37" idx="6"/>
            <a:endCxn id="83" idx="2"/>
          </p:cNvCxnSpPr>
          <p:nvPr/>
        </p:nvCxnSpPr>
        <p:spPr bwMode="auto">
          <a:xfrm>
            <a:off x="7480044" y="6452963"/>
            <a:ext cx="920162" cy="205564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8" name="Gerade Verbindung mit Pfeil 87"/>
          <p:cNvCxnSpPr>
            <a:stCxn id="38" idx="6"/>
            <a:endCxn id="83" idx="2"/>
          </p:cNvCxnSpPr>
          <p:nvPr/>
        </p:nvCxnSpPr>
        <p:spPr bwMode="auto">
          <a:xfrm flipV="1">
            <a:off x="7480044" y="6658527"/>
            <a:ext cx="920162" cy="15447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0" name="Gerade Verbindung mit Pfeil 89"/>
          <p:cNvCxnSpPr>
            <a:stCxn id="39" idx="6"/>
            <a:endCxn id="84" idx="2"/>
          </p:cNvCxnSpPr>
          <p:nvPr/>
        </p:nvCxnSpPr>
        <p:spPr bwMode="auto">
          <a:xfrm>
            <a:off x="7480044" y="7152123"/>
            <a:ext cx="920162" cy="14401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2" name="Gerade Verbindung mit Pfeil 91"/>
          <p:cNvCxnSpPr>
            <a:stCxn id="40" idx="6"/>
            <a:endCxn id="84" idx="2"/>
          </p:cNvCxnSpPr>
          <p:nvPr/>
        </p:nvCxnSpPr>
        <p:spPr bwMode="auto">
          <a:xfrm flipV="1">
            <a:off x="7480044" y="7296139"/>
            <a:ext cx="920162" cy="195104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4" name="Gerade Verbindung mit Pfeil 93"/>
          <p:cNvCxnSpPr>
            <a:stCxn id="33" idx="6"/>
            <a:endCxn id="82" idx="2"/>
          </p:cNvCxnSpPr>
          <p:nvPr/>
        </p:nvCxnSpPr>
        <p:spPr bwMode="auto">
          <a:xfrm>
            <a:off x="7491272" y="4687329"/>
            <a:ext cx="866679" cy="292959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6" name="Gerade Verbindung mit Pfeil 95"/>
          <p:cNvCxnSpPr>
            <a:stCxn id="34" idx="6"/>
            <a:endCxn id="82" idx="2"/>
          </p:cNvCxnSpPr>
          <p:nvPr/>
        </p:nvCxnSpPr>
        <p:spPr bwMode="auto">
          <a:xfrm flipV="1">
            <a:off x="7491272" y="4980288"/>
            <a:ext cx="866679" cy="67081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8" name="Gerade Verbindung mit Pfeil 97"/>
          <p:cNvCxnSpPr>
            <a:cxnSpLocks/>
            <a:stCxn id="36" idx="6"/>
            <a:endCxn id="120" idx="2"/>
          </p:cNvCxnSpPr>
          <p:nvPr/>
        </p:nvCxnSpPr>
        <p:spPr bwMode="auto">
          <a:xfrm flipV="1">
            <a:off x="7491272" y="5278448"/>
            <a:ext cx="2477615" cy="447161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1" name="Gerade Verbindung mit Pfeil 100"/>
          <p:cNvCxnSpPr>
            <a:cxnSpLocks/>
            <a:stCxn id="42" idx="6"/>
            <a:endCxn id="81" idx="2"/>
          </p:cNvCxnSpPr>
          <p:nvPr/>
        </p:nvCxnSpPr>
        <p:spPr bwMode="auto">
          <a:xfrm>
            <a:off x="7497751" y="4111962"/>
            <a:ext cx="860200" cy="74191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3" name="Gerade Verbindung mit Pfeil 102"/>
          <p:cNvCxnSpPr>
            <a:stCxn id="32" idx="6"/>
            <a:endCxn id="80" idx="2"/>
          </p:cNvCxnSpPr>
          <p:nvPr/>
        </p:nvCxnSpPr>
        <p:spPr bwMode="auto">
          <a:xfrm>
            <a:off x="7491272" y="3286788"/>
            <a:ext cx="845981" cy="9169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5" name="Gerade Verbindung mit Pfeil 104"/>
          <p:cNvCxnSpPr>
            <a:stCxn id="30" idx="6"/>
            <a:endCxn id="78" idx="2"/>
          </p:cNvCxnSpPr>
          <p:nvPr/>
        </p:nvCxnSpPr>
        <p:spPr bwMode="auto">
          <a:xfrm flipV="1">
            <a:off x="7491272" y="2392524"/>
            <a:ext cx="883336" cy="216024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7" name="Gerade Verbindung mit Pfeil 106"/>
          <p:cNvCxnSpPr>
            <a:stCxn id="29" idx="6"/>
            <a:endCxn id="78" idx="2"/>
          </p:cNvCxnSpPr>
          <p:nvPr/>
        </p:nvCxnSpPr>
        <p:spPr bwMode="auto">
          <a:xfrm>
            <a:off x="7491272" y="2248508"/>
            <a:ext cx="883336" cy="14401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10" name="Gerade Verbindung mit Pfeil 109"/>
          <p:cNvCxnSpPr>
            <a:cxnSpLocks/>
            <a:stCxn id="32" idx="6"/>
            <a:endCxn id="81" idx="2"/>
          </p:cNvCxnSpPr>
          <p:nvPr/>
        </p:nvCxnSpPr>
        <p:spPr bwMode="auto">
          <a:xfrm>
            <a:off x="7491272" y="3286788"/>
            <a:ext cx="866679" cy="899365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18" name="Ellipse 117"/>
          <p:cNvSpPr/>
          <p:nvPr/>
        </p:nvSpPr>
        <p:spPr bwMode="auto">
          <a:xfrm>
            <a:off x="9968887" y="2614152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19" name="Ellipse 118"/>
          <p:cNvSpPr/>
          <p:nvPr/>
        </p:nvSpPr>
        <p:spPr bwMode="auto">
          <a:xfrm>
            <a:off x="9968887" y="3694272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20" name="Ellipse 119"/>
          <p:cNvSpPr/>
          <p:nvPr/>
        </p:nvSpPr>
        <p:spPr bwMode="auto">
          <a:xfrm>
            <a:off x="9968887" y="5026420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21" name="Ellipse 120"/>
          <p:cNvSpPr/>
          <p:nvPr/>
        </p:nvSpPr>
        <p:spPr bwMode="auto">
          <a:xfrm>
            <a:off x="10009193" y="6627118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22" name="Textfeld 121"/>
          <p:cNvSpPr txBox="1"/>
          <p:nvPr/>
        </p:nvSpPr>
        <p:spPr>
          <a:xfrm>
            <a:off x="8219564" y="1554429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Block</a:t>
            </a:r>
          </a:p>
        </p:txBody>
      </p:sp>
      <p:sp>
        <p:nvSpPr>
          <p:cNvPr id="123" name="Textfeld 122"/>
          <p:cNvSpPr txBox="1"/>
          <p:nvPr/>
        </p:nvSpPr>
        <p:spPr>
          <a:xfrm>
            <a:off x="9850525" y="1554428"/>
            <a:ext cx="740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Step</a:t>
            </a:r>
            <a:endParaRPr lang="de-DE" sz="2400" dirty="0"/>
          </a:p>
        </p:txBody>
      </p:sp>
      <p:cxnSp>
        <p:nvCxnSpPr>
          <p:cNvPr id="125" name="Gerade Verbindung mit Pfeil 124"/>
          <p:cNvCxnSpPr>
            <a:stCxn id="78" idx="6"/>
            <a:endCxn id="118" idx="2"/>
          </p:cNvCxnSpPr>
          <p:nvPr/>
        </p:nvCxnSpPr>
        <p:spPr bwMode="auto">
          <a:xfrm>
            <a:off x="8878164" y="2392524"/>
            <a:ext cx="1090723" cy="47365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7" name="Gerade Verbindung mit Pfeil 126"/>
          <p:cNvCxnSpPr>
            <a:stCxn id="80" idx="6"/>
            <a:endCxn id="118" idx="2"/>
          </p:cNvCxnSpPr>
          <p:nvPr/>
        </p:nvCxnSpPr>
        <p:spPr bwMode="auto">
          <a:xfrm flipV="1">
            <a:off x="8840809" y="2866180"/>
            <a:ext cx="1128078" cy="429777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9" name="Gerade Verbindung mit Pfeil 128"/>
          <p:cNvCxnSpPr>
            <a:stCxn id="81" idx="6"/>
            <a:endCxn id="119" idx="2"/>
          </p:cNvCxnSpPr>
          <p:nvPr/>
        </p:nvCxnSpPr>
        <p:spPr bwMode="auto">
          <a:xfrm flipV="1">
            <a:off x="8861507" y="3946300"/>
            <a:ext cx="1107380" cy="239853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1" name="Gerade Verbindung mit Pfeil 130"/>
          <p:cNvCxnSpPr>
            <a:stCxn id="82" idx="6"/>
            <a:endCxn id="120" idx="2"/>
          </p:cNvCxnSpPr>
          <p:nvPr/>
        </p:nvCxnSpPr>
        <p:spPr bwMode="auto">
          <a:xfrm>
            <a:off x="8861507" y="4980288"/>
            <a:ext cx="1107380" cy="29816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3" name="Gerade Verbindung mit Pfeil 132"/>
          <p:cNvCxnSpPr>
            <a:stCxn id="83" idx="6"/>
            <a:endCxn id="121" idx="2"/>
          </p:cNvCxnSpPr>
          <p:nvPr/>
        </p:nvCxnSpPr>
        <p:spPr bwMode="auto">
          <a:xfrm>
            <a:off x="8903762" y="6658527"/>
            <a:ext cx="1105431" cy="220619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5" name="Gerade Verbindung mit Pfeil 134"/>
          <p:cNvCxnSpPr>
            <a:stCxn id="84" idx="6"/>
            <a:endCxn id="121" idx="2"/>
          </p:cNvCxnSpPr>
          <p:nvPr/>
        </p:nvCxnSpPr>
        <p:spPr bwMode="auto">
          <a:xfrm flipV="1">
            <a:off x="8903762" y="6879146"/>
            <a:ext cx="1105431" cy="416993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7" name="Gerade Verbindung mit Pfeil 136"/>
          <p:cNvCxnSpPr>
            <a:stCxn id="35" idx="6"/>
            <a:endCxn id="120" idx="2"/>
          </p:cNvCxnSpPr>
          <p:nvPr/>
        </p:nvCxnSpPr>
        <p:spPr bwMode="auto">
          <a:xfrm flipV="1">
            <a:off x="7491272" y="5278448"/>
            <a:ext cx="2477615" cy="108041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9" name="Gerade Verbindung mit Pfeil 138"/>
          <p:cNvCxnSpPr>
            <a:stCxn id="41" idx="6"/>
            <a:endCxn id="119" idx="2"/>
          </p:cNvCxnSpPr>
          <p:nvPr/>
        </p:nvCxnSpPr>
        <p:spPr bwMode="auto">
          <a:xfrm>
            <a:off x="7497751" y="3772842"/>
            <a:ext cx="2471136" cy="17345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1" name="Gerade Verbindung mit Pfeil 140"/>
          <p:cNvCxnSpPr>
            <a:stCxn id="31" idx="6"/>
            <a:endCxn id="118" idx="2"/>
          </p:cNvCxnSpPr>
          <p:nvPr/>
        </p:nvCxnSpPr>
        <p:spPr bwMode="auto">
          <a:xfrm flipV="1">
            <a:off x="7491272" y="2866180"/>
            <a:ext cx="2477615" cy="8148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1" name="Ellipse 80"/>
          <p:cNvSpPr/>
          <p:nvPr/>
        </p:nvSpPr>
        <p:spPr bwMode="auto">
          <a:xfrm>
            <a:off x="8357951" y="3934125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80" name="Ellipse 79"/>
          <p:cNvSpPr/>
          <p:nvPr/>
        </p:nvSpPr>
        <p:spPr bwMode="auto">
          <a:xfrm>
            <a:off x="8337253" y="3043929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53" name="Geschweifte Klammer links 152"/>
          <p:cNvSpPr/>
          <p:nvPr/>
        </p:nvSpPr>
        <p:spPr bwMode="auto">
          <a:xfrm rot="16200000">
            <a:off x="4816978" y="5155830"/>
            <a:ext cx="648072" cy="5606929"/>
          </a:xfrm>
          <a:prstGeom prst="leftBrace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54" name="Textfeld 153"/>
          <p:cNvSpPr txBox="1"/>
          <p:nvPr/>
        </p:nvSpPr>
        <p:spPr>
          <a:xfrm>
            <a:off x="4207699" y="8213757"/>
            <a:ext cx="1993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StanfordNLP</a:t>
            </a:r>
            <a:endParaRPr lang="de-DE" sz="2800" dirty="0"/>
          </a:p>
        </p:txBody>
      </p:sp>
      <p:sp>
        <p:nvSpPr>
          <p:cNvPr id="155" name="Textfeld 154"/>
          <p:cNvSpPr txBox="1"/>
          <p:nvPr/>
        </p:nvSpPr>
        <p:spPr>
          <a:xfrm>
            <a:off x="3204162" y="4914866"/>
            <a:ext cx="13360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Sätze trennen</a:t>
            </a:r>
          </a:p>
        </p:txBody>
      </p:sp>
      <p:sp>
        <p:nvSpPr>
          <p:cNvPr id="156" name="Textfeld 155"/>
          <p:cNvSpPr txBox="1"/>
          <p:nvPr/>
        </p:nvSpPr>
        <p:spPr>
          <a:xfrm>
            <a:off x="5334355" y="3062183"/>
            <a:ext cx="1556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Konjunktionen</a:t>
            </a:r>
          </a:p>
          <a:p>
            <a:r>
              <a:rPr lang="de-DE" sz="1800" dirty="0"/>
              <a:t> trennen</a:t>
            </a:r>
          </a:p>
        </p:txBody>
      </p:sp>
      <p:sp>
        <p:nvSpPr>
          <p:cNvPr id="157" name="Textfeld 156"/>
          <p:cNvSpPr txBox="1"/>
          <p:nvPr/>
        </p:nvSpPr>
        <p:spPr>
          <a:xfrm>
            <a:off x="6159786" y="5610048"/>
            <a:ext cx="15213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Wörter</a:t>
            </a:r>
          </a:p>
          <a:p>
            <a:r>
              <a:rPr lang="de-DE" sz="2000" dirty="0"/>
              <a:t>klassifizieren</a:t>
            </a:r>
          </a:p>
        </p:txBody>
      </p:sp>
      <p:sp>
        <p:nvSpPr>
          <p:cNvPr id="158" name="Geschweifte Klammer links 157"/>
          <p:cNvSpPr/>
          <p:nvPr/>
        </p:nvSpPr>
        <p:spPr bwMode="auto">
          <a:xfrm rot="16200000">
            <a:off x="9079377" y="6622261"/>
            <a:ext cx="396043" cy="2471704"/>
          </a:xfrm>
          <a:prstGeom prst="leftBrace">
            <a:avLst>
              <a:gd name="adj1" fmla="val 8333"/>
              <a:gd name="adj2" fmla="val 50000"/>
            </a:avLst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59" name="Textfeld 158"/>
          <p:cNvSpPr txBox="1"/>
          <p:nvPr/>
        </p:nvSpPr>
        <p:spPr>
          <a:xfrm>
            <a:off x="6290718" y="8381439"/>
            <a:ext cx="2109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KeyValueDataBase</a:t>
            </a:r>
            <a:endParaRPr lang="de-DE" sz="2000" dirty="0"/>
          </a:p>
        </p:txBody>
      </p:sp>
      <p:sp>
        <p:nvSpPr>
          <p:cNvPr id="160" name="Geschweifte Klammer links 159"/>
          <p:cNvSpPr/>
          <p:nvPr/>
        </p:nvSpPr>
        <p:spPr bwMode="auto">
          <a:xfrm rot="16200000">
            <a:off x="7067936" y="7603826"/>
            <a:ext cx="396043" cy="1209154"/>
          </a:xfrm>
          <a:prstGeom prst="leftBrace">
            <a:avLst>
              <a:gd name="adj1" fmla="val 8333"/>
              <a:gd name="adj2" fmla="val 50000"/>
            </a:avLst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61" name="Textfeld 160"/>
          <p:cNvSpPr txBox="1"/>
          <p:nvPr/>
        </p:nvSpPr>
        <p:spPr>
          <a:xfrm>
            <a:off x="8860777" y="8083276"/>
            <a:ext cx="80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RegEx</a:t>
            </a:r>
            <a:endParaRPr lang="de-DE" sz="2000" dirty="0"/>
          </a:p>
        </p:txBody>
      </p:sp>
      <p:sp>
        <p:nvSpPr>
          <p:cNvPr id="93" name="Rechteck 92"/>
          <p:cNvSpPr/>
          <p:nvPr/>
        </p:nvSpPr>
        <p:spPr bwMode="auto">
          <a:xfrm>
            <a:off x="381720" y="9053264"/>
            <a:ext cx="2376264" cy="36004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ヒラギノ角ゴ ProN W3" charset="-128"/>
                <a:cs typeface="ヒラギノ角ゴ ProN W3" charset="-128"/>
                <a:sym typeface="Gill Sans" charset="0"/>
              </a:rPr>
              <a:t>Donnerstag, 1. Juni 2017</a:t>
            </a:r>
          </a:p>
        </p:txBody>
      </p:sp>
      <p:sp>
        <p:nvSpPr>
          <p:cNvPr id="95" name="Rechteck 94"/>
          <p:cNvSpPr/>
          <p:nvPr/>
        </p:nvSpPr>
        <p:spPr bwMode="auto">
          <a:xfrm>
            <a:off x="2902000" y="9089268"/>
            <a:ext cx="86409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+mj-lt"/>
                <a:ea typeface="ヒラギノ角ゴ ProN W3" charset="-128"/>
                <a:cs typeface="ヒラギノ角ゴ ProN W3" charset="-128"/>
                <a:sym typeface="Gill Sans" charset="0"/>
              </a:rPr>
              <a:t>SS 2017</a:t>
            </a:r>
          </a:p>
        </p:txBody>
      </p:sp>
      <p:sp>
        <p:nvSpPr>
          <p:cNvPr id="97" name="Rechteck 96"/>
          <p:cNvSpPr/>
          <p:nvPr/>
        </p:nvSpPr>
        <p:spPr bwMode="auto">
          <a:xfrm>
            <a:off x="8014568" y="9089268"/>
            <a:ext cx="194421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+mj-lt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22010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Recipe</a:t>
            </a:r>
            <a:r>
              <a:rPr lang="de-DE" dirty="0"/>
              <a:t> Parser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de-DE" dirty="0"/>
              <a:t>Zutaten identifizieren</a:t>
            </a:r>
          </a:p>
          <a:p>
            <a:pPr marL="514350" indent="-514350">
              <a:buAutoNum type="arabicPeriod"/>
            </a:pPr>
            <a:r>
              <a:rPr lang="de-DE" dirty="0"/>
              <a:t>Werkzeuge identifizieren</a:t>
            </a:r>
          </a:p>
          <a:p>
            <a:pPr marL="514350" indent="-514350">
              <a:buAutoNum type="arabicPeriod"/>
            </a:pPr>
            <a:r>
              <a:rPr lang="de-DE" dirty="0"/>
              <a:t>Aktionen identifizieren</a:t>
            </a:r>
          </a:p>
          <a:p>
            <a:pPr marL="514350" indent="-514350">
              <a:buAutoNum type="arabicPeriod"/>
            </a:pPr>
            <a:r>
              <a:rPr lang="de-DE" dirty="0"/>
              <a:t>Referenzen/Aufspaltungen identifizieren</a:t>
            </a:r>
          </a:p>
          <a:p>
            <a:pPr marL="514350" indent="-514350">
              <a:buAutoNum type="arabicPeriod"/>
            </a:pPr>
            <a:r>
              <a:rPr lang="de-DE" dirty="0"/>
              <a:t>Bedingungen/Events identifizieren</a:t>
            </a:r>
          </a:p>
          <a:p>
            <a:pPr marL="514350" indent="-514350">
              <a:buAutoNum type="arabicPeriod"/>
            </a:pPr>
            <a:endParaRPr lang="de-DE" dirty="0"/>
          </a:p>
          <a:p>
            <a:pPr marL="254000" lvl="1" indent="0">
              <a:buNone/>
            </a:pPr>
            <a:endParaRPr lang="de-DE" dirty="0"/>
          </a:p>
          <a:p>
            <a:pPr marL="514350" indent="-514350">
              <a:buAutoNum type="arabicPeriod"/>
            </a:pPr>
            <a:endParaRPr lang="de-DE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4918224" y="1708448"/>
            <a:ext cx="720080" cy="2232248"/>
          </a:xfrm>
          <a:prstGeom prst="rightBrace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782320" y="2532184"/>
            <a:ext cx="3974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Stemmer + Wörterliste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7942560" y="4068170"/>
            <a:ext cx="45132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Wörterliste + </a:t>
            </a:r>
            <a:r>
              <a:rPr lang="de-DE" sz="3200" dirty="0" err="1"/>
              <a:t>StanfordNLP</a:t>
            </a:r>
            <a:endParaRPr lang="de-DE" sz="3200" dirty="0"/>
          </a:p>
        </p:txBody>
      </p:sp>
      <p:sp>
        <p:nvSpPr>
          <p:cNvPr id="9" name="Pfeil: nach rechts 8"/>
          <p:cNvSpPr/>
          <p:nvPr/>
        </p:nvSpPr>
        <p:spPr bwMode="auto">
          <a:xfrm>
            <a:off x="7078464" y="4068170"/>
            <a:ext cx="864096" cy="584775"/>
          </a:xfrm>
          <a:prstGeom prst="rightArrow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Pfeil: nach rechts 9"/>
          <p:cNvSpPr/>
          <p:nvPr/>
        </p:nvSpPr>
        <p:spPr bwMode="auto">
          <a:xfrm>
            <a:off x="7078464" y="4844711"/>
            <a:ext cx="864096" cy="584775"/>
          </a:xfrm>
          <a:prstGeom prst="rightArrow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7948736" y="4844339"/>
            <a:ext cx="34786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Reguläre Ausdrücke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6790432" y="5621252"/>
            <a:ext cx="5256584" cy="2567916"/>
          </a:xfrm>
          <a:prstGeom prst="rect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800304" y="5634623"/>
            <a:ext cx="52565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1. Bedingung finden</a:t>
            </a:r>
          </a:p>
          <a:p>
            <a:r>
              <a:rPr lang="de-DE" sz="2400" dirty="0"/>
              <a:t>/,? ?_KOUS[^_VAFIN]*_VAFIN ?[,.]?/</a:t>
            </a:r>
          </a:p>
          <a:p>
            <a:endParaRPr lang="de-DE" sz="2400" dirty="0"/>
          </a:p>
          <a:p>
            <a:r>
              <a:rPr lang="de-DE" sz="3200" dirty="0"/>
              <a:t>2. Kollektion finden</a:t>
            </a:r>
          </a:p>
          <a:p>
            <a:r>
              <a:rPr lang="de-DE" sz="2400" dirty="0"/>
              <a:t>/(_ART? (~INGR|~UN_OBJ) ?,? ?)+_KON _ART? (~INGR|~UN_OBJ)/</a:t>
            </a:r>
          </a:p>
        </p:txBody>
      </p:sp>
      <p:sp>
        <p:nvSpPr>
          <p:cNvPr id="14" name="Rechteck 13"/>
          <p:cNvSpPr/>
          <p:nvPr/>
        </p:nvSpPr>
        <p:spPr bwMode="auto">
          <a:xfrm>
            <a:off x="381720" y="9053264"/>
            <a:ext cx="2376264" cy="36004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ヒラギノ角ゴ ProN W3" charset="-128"/>
                <a:cs typeface="ヒラギノ角ゴ ProN W3" charset="-128"/>
                <a:sym typeface="Gill Sans" charset="0"/>
              </a:rPr>
              <a:t>Donnerstag, 1. Juni 2017</a:t>
            </a:r>
          </a:p>
        </p:txBody>
      </p:sp>
      <p:sp>
        <p:nvSpPr>
          <p:cNvPr id="15" name="Rechteck 14"/>
          <p:cNvSpPr/>
          <p:nvPr/>
        </p:nvSpPr>
        <p:spPr bwMode="auto">
          <a:xfrm>
            <a:off x="2902000" y="9089268"/>
            <a:ext cx="86409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+mj-lt"/>
                <a:ea typeface="ヒラギノ角ゴ ProN W3" charset="-128"/>
                <a:cs typeface="ヒラギノ角ゴ ProN W3" charset="-128"/>
                <a:sym typeface="Gill Sans" charset="0"/>
              </a:rPr>
              <a:t>SS 2017</a:t>
            </a:r>
          </a:p>
        </p:txBody>
      </p:sp>
      <p:sp>
        <p:nvSpPr>
          <p:cNvPr id="16" name="Rechteck 15"/>
          <p:cNvSpPr/>
          <p:nvPr/>
        </p:nvSpPr>
        <p:spPr bwMode="auto">
          <a:xfrm>
            <a:off x="8014568" y="9089268"/>
            <a:ext cx="194421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+mj-lt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30199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6543F2-54CD-4FD0-8CB1-C06858D46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Konvertierung des Rezepts zu einem BPNM-Modell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C9907C-1663-464C-AAC1-9472DAAF4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728" y="1889430"/>
            <a:ext cx="10980361" cy="627164"/>
          </a:xfrm>
        </p:spPr>
        <p:txBody>
          <a:bodyPr/>
          <a:lstStyle/>
          <a:p>
            <a:r>
              <a:rPr lang="de-DE" dirty="0"/>
              <a:t>Gegeben: Rezeptklasse mit gefüllten </a:t>
            </a:r>
            <a:r>
              <a:rPr lang="de-DE" dirty="0" err="1"/>
              <a:t>Steps</a:t>
            </a:r>
            <a:endParaRPr lang="de-DE" dirty="0"/>
          </a:p>
          <a:p>
            <a:pPr marL="0" indent="0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D5BA32-CC70-4390-9FA5-DF82886E4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030" y="3436640"/>
            <a:ext cx="3789680" cy="383032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A1A0FE57-1D62-4444-B0AD-65200C14B4AC}"/>
              </a:ext>
            </a:extLst>
          </p:cNvPr>
          <p:cNvSpPr txBox="1"/>
          <p:nvPr/>
        </p:nvSpPr>
        <p:spPr>
          <a:xfrm>
            <a:off x="5171677" y="4121574"/>
            <a:ext cx="6475936" cy="140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4267" dirty="0"/>
          </a:p>
          <a:p>
            <a:endParaRPr lang="de-DE" sz="4267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AA8F091-0976-47E1-80E0-3E4130603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934" y="3436640"/>
            <a:ext cx="7187761" cy="3830320"/>
          </a:xfrm>
          <a:prstGeom prst="rect">
            <a:avLst/>
          </a:prstGeom>
        </p:spPr>
      </p:pic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9B79C819-852A-4F4C-A7EF-82AC09F0C50B}"/>
              </a:ext>
            </a:extLst>
          </p:cNvPr>
          <p:cNvSpPr/>
          <p:nvPr/>
        </p:nvSpPr>
        <p:spPr>
          <a:xfrm>
            <a:off x="4278710" y="4560462"/>
            <a:ext cx="964255" cy="623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4267"/>
          </a:p>
        </p:txBody>
      </p:sp>
      <p:sp>
        <p:nvSpPr>
          <p:cNvPr id="10" name="Rechteck 9"/>
          <p:cNvSpPr/>
          <p:nvPr/>
        </p:nvSpPr>
        <p:spPr bwMode="auto">
          <a:xfrm>
            <a:off x="381720" y="9053264"/>
            <a:ext cx="2376264" cy="36004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ヒラギノ角ゴ ProN W3" charset="-128"/>
                <a:cs typeface="ヒラギノ角ゴ ProN W3" charset="-128"/>
                <a:sym typeface="Gill Sans" charset="0"/>
              </a:rPr>
              <a:t>Donnerstag, 1. Juni 2017</a:t>
            </a:r>
          </a:p>
        </p:txBody>
      </p:sp>
      <p:sp>
        <p:nvSpPr>
          <p:cNvPr id="11" name="Rechteck 10"/>
          <p:cNvSpPr/>
          <p:nvPr/>
        </p:nvSpPr>
        <p:spPr bwMode="auto">
          <a:xfrm>
            <a:off x="2902000" y="9089268"/>
            <a:ext cx="86409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+mj-lt"/>
                <a:ea typeface="ヒラギノ角ゴ ProN W3" charset="-128"/>
                <a:cs typeface="ヒラギノ角ゴ ProN W3" charset="-128"/>
                <a:sym typeface="Gill Sans" charset="0"/>
              </a:rPr>
              <a:t>SS 2017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8014568" y="9089268"/>
            <a:ext cx="194421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+mj-lt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54297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8E7D4F-5FA4-4824-8009-71F119A3D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Zuordnung zu den Prozessperspektiven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39EC5E7-76B2-462D-BAB0-B38D0D9E8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750" y="2657097"/>
            <a:ext cx="3789680" cy="383032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3AAA2CC-1621-4450-9738-C64D3980A5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28" y="2068488"/>
            <a:ext cx="5235392" cy="5176484"/>
          </a:xfrm>
          <a:prstGeom prst="rect">
            <a:avLst/>
          </a:prstGeom>
        </p:spPr>
      </p:pic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2BB4B22-E7BD-48D2-A79C-27AB07067799}"/>
              </a:ext>
            </a:extLst>
          </p:cNvPr>
          <p:cNvCxnSpPr/>
          <p:nvPr/>
        </p:nvCxnSpPr>
        <p:spPr>
          <a:xfrm flipH="1">
            <a:off x="4683955" y="3270556"/>
            <a:ext cx="3958147" cy="0"/>
          </a:xfrm>
          <a:prstGeom prst="straightConnector1">
            <a:avLst/>
          </a:prstGeom>
          <a:ln w="38100">
            <a:solidFill>
              <a:srgbClr val="8064A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4F145244-0E3B-4087-B192-03E4BC99D703}"/>
              </a:ext>
            </a:extLst>
          </p:cNvPr>
          <p:cNvCxnSpPr/>
          <p:nvPr/>
        </p:nvCxnSpPr>
        <p:spPr>
          <a:xfrm flipH="1">
            <a:off x="5228343" y="3729883"/>
            <a:ext cx="3311687" cy="1366638"/>
          </a:xfrm>
          <a:prstGeom prst="straightConnector1">
            <a:avLst/>
          </a:prstGeom>
          <a:ln w="3810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19D1044-E37E-469D-AADF-2B0B3E0C84A4}"/>
              </a:ext>
            </a:extLst>
          </p:cNvPr>
          <p:cNvCxnSpPr/>
          <p:nvPr/>
        </p:nvCxnSpPr>
        <p:spPr>
          <a:xfrm flipH="1" flipV="1">
            <a:off x="5046880" y="3565433"/>
            <a:ext cx="3493150" cy="589753"/>
          </a:xfrm>
          <a:prstGeom prst="straightConnector1">
            <a:avLst/>
          </a:prstGeom>
          <a:ln w="38100">
            <a:solidFill>
              <a:srgbClr val="8064A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745A254-5675-40E3-86B6-D676F51D1BC7}"/>
              </a:ext>
            </a:extLst>
          </p:cNvPr>
          <p:cNvCxnSpPr/>
          <p:nvPr/>
        </p:nvCxnSpPr>
        <p:spPr>
          <a:xfrm flipH="1" flipV="1">
            <a:off x="4434444" y="2811230"/>
            <a:ext cx="4105585" cy="1661395"/>
          </a:xfrm>
          <a:prstGeom prst="straightConnector1">
            <a:avLst/>
          </a:prstGeom>
          <a:ln w="38100">
            <a:solidFill>
              <a:srgbClr val="9BBB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1AEE4E7-8233-4579-8ACC-4C373D91CF83}"/>
              </a:ext>
            </a:extLst>
          </p:cNvPr>
          <p:cNvCxnSpPr/>
          <p:nvPr/>
        </p:nvCxnSpPr>
        <p:spPr>
          <a:xfrm flipH="1" flipV="1">
            <a:off x="4491151" y="2816961"/>
            <a:ext cx="4048879" cy="2144311"/>
          </a:xfrm>
          <a:prstGeom prst="straightConnector1">
            <a:avLst/>
          </a:prstGeom>
          <a:ln w="38100">
            <a:solidFill>
              <a:srgbClr val="9BBB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A4B05D36-D589-4156-8CFB-4DBC671CFA7B}"/>
              </a:ext>
            </a:extLst>
          </p:cNvPr>
          <p:cNvSpPr txBox="1"/>
          <p:nvPr/>
        </p:nvSpPr>
        <p:spPr>
          <a:xfrm>
            <a:off x="5419313" y="3962742"/>
            <a:ext cx="680484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67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20" name="Sprechblase: oval 19">
            <a:extLst>
              <a:ext uri="{FF2B5EF4-FFF2-40B4-BE49-F238E27FC236}">
                <a16:creationId xmlns:a16="http://schemas.microsoft.com/office/drawing/2014/main" id="{CF9FF72A-7537-44D4-8595-04FEC96887D3}"/>
              </a:ext>
            </a:extLst>
          </p:cNvPr>
          <p:cNvSpPr/>
          <p:nvPr/>
        </p:nvSpPr>
        <p:spPr>
          <a:xfrm>
            <a:off x="5121763" y="5574731"/>
            <a:ext cx="2625094" cy="731817"/>
          </a:xfrm>
          <a:prstGeom prst="wedgeEllipseCallout">
            <a:avLst/>
          </a:prstGeom>
          <a:solidFill>
            <a:srgbClr val="C0504D"/>
          </a:solidFill>
          <a:ln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 err="1"/>
              <a:t>Stepreihenfolge</a:t>
            </a:r>
            <a:endParaRPr lang="de-DE" sz="2000" dirty="0"/>
          </a:p>
        </p:txBody>
      </p:sp>
      <p:sp>
        <p:nvSpPr>
          <p:cNvPr id="13" name="Rechteck 12"/>
          <p:cNvSpPr/>
          <p:nvPr/>
        </p:nvSpPr>
        <p:spPr bwMode="auto">
          <a:xfrm>
            <a:off x="381720" y="9053264"/>
            <a:ext cx="2376264" cy="36004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ヒラギノ角ゴ ProN W3" charset="-128"/>
                <a:cs typeface="ヒラギノ角ゴ ProN W3" charset="-128"/>
                <a:sym typeface="Gill Sans" charset="0"/>
              </a:rPr>
              <a:t>Donnerstag, 1. Juni 2017</a:t>
            </a:r>
          </a:p>
        </p:txBody>
      </p:sp>
      <p:sp>
        <p:nvSpPr>
          <p:cNvPr id="15" name="Rechteck 14"/>
          <p:cNvSpPr/>
          <p:nvPr/>
        </p:nvSpPr>
        <p:spPr bwMode="auto">
          <a:xfrm>
            <a:off x="2902000" y="9089268"/>
            <a:ext cx="86409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+mj-lt"/>
                <a:ea typeface="ヒラギノ角ゴ ProN W3" charset="-128"/>
                <a:cs typeface="ヒラギノ角ゴ ProN W3" charset="-128"/>
                <a:sym typeface="Gill Sans" charset="0"/>
              </a:rPr>
              <a:t>SS 2017</a:t>
            </a:r>
          </a:p>
        </p:txBody>
      </p:sp>
      <p:sp>
        <p:nvSpPr>
          <p:cNvPr id="17" name="Rechteck 16"/>
          <p:cNvSpPr/>
          <p:nvPr/>
        </p:nvSpPr>
        <p:spPr bwMode="auto">
          <a:xfrm>
            <a:off x="8014568" y="9089268"/>
            <a:ext cx="194421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+mj-lt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90047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409712-22D8-4091-B992-A5368AAB3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Camunda</a:t>
            </a:r>
            <a:r>
              <a:rPr lang="de-DE" dirty="0"/>
              <a:t> BPMN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8E9AB0-52DB-4D2E-92AC-F69F66BAC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Java 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Erstellt BPMN XML Modelle</a:t>
            </a:r>
          </a:p>
        </p:txBody>
      </p:sp>
      <p:sp>
        <p:nvSpPr>
          <p:cNvPr id="4" name="AutoShape 2" descr="Camunda">
            <a:extLst>
              <a:ext uri="{FF2B5EF4-FFF2-40B4-BE49-F238E27FC236}">
                <a16:creationId xmlns:a16="http://schemas.microsoft.com/office/drawing/2014/main" id="{2C14DA96-EFB1-416B-946F-FA26211105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00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E347BDB-9014-4FF6-A2D9-653B22470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816" y="4404362"/>
            <a:ext cx="9016679" cy="1592947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 bwMode="auto">
          <a:xfrm>
            <a:off x="381720" y="9053264"/>
            <a:ext cx="2376264" cy="36004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n-lt"/>
                <a:ea typeface="ヒラギノ角ゴ ProN W3" charset="-128"/>
                <a:cs typeface="ヒラギノ角ゴ ProN W3" charset="-128"/>
                <a:sym typeface="Gill Sans" charset="0"/>
              </a:rPr>
              <a:t>Donnerstag, 1. Juni 2017</a:t>
            </a:r>
          </a:p>
        </p:txBody>
      </p:sp>
      <p:sp>
        <p:nvSpPr>
          <p:cNvPr id="8" name="Rechteck 7"/>
          <p:cNvSpPr/>
          <p:nvPr/>
        </p:nvSpPr>
        <p:spPr bwMode="auto">
          <a:xfrm>
            <a:off x="2902000" y="9089268"/>
            <a:ext cx="86409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normalizeH="0" baseline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+mj-lt"/>
                <a:ea typeface="ヒラギノ角ゴ ProN W3" charset="-128"/>
                <a:cs typeface="ヒラギノ角ゴ ProN W3" charset="-128"/>
                <a:sym typeface="Gill Sans" charset="0"/>
              </a:rPr>
              <a:t>SS 2017</a:t>
            </a:r>
          </a:p>
        </p:txBody>
      </p:sp>
      <p:sp>
        <p:nvSpPr>
          <p:cNvPr id="9" name="Rechteck 8"/>
          <p:cNvSpPr/>
          <p:nvPr/>
        </p:nvSpPr>
        <p:spPr bwMode="auto">
          <a:xfrm>
            <a:off x="8014568" y="9089268"/>
            <a:ext cx="1944216" cy="288032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+mj-lt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6691046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ullets green">
  <a:themeElements>
    <a:clrScheme name="">
      <a:dk1>
        <a:srgbClr val="000000"/>
      </a:dk1>
      <a:lt1>
        <a:srgbClr val="34481A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1AB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green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ullets blue">
  <a:themeElements>
    <a:clrScheme name="">
      <a:dk1>
        <a:srgbClr val="000000"/>
      </a:dk1>
      <a:lt1>
        <a:srgbClr val="364363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0B7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blu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blu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0</Pages>
  <Words>250</Words>
  <Characters>0</Characters>
  <Application>Microsoft Office PowerPoint</Application>
  <PresentationFormat>Benutzerdefiniert</PresentationFormat>
  <Lines>0</Lines>
  <Paragraphs>81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9</vt:i4>
      </vt:variant>
    </vt:vector>
  </HeadingPairs>
  <TitlesOfParts>
    <vt:vector size="20" baseType="lpstr">
      <vt:lpstr>Arial</vt:lpstr>
      <vt:lpstr>Calibri</vt:lpstr>
      <vt:lpstr>Gill Sans</vt:lpstr>
      <vt:lpstr>Helvetica</vt:lpstr>
      <vt:lpstr>Helvetica Neue</vt:lpstr>
      <vt:lpstr>Helvetica Neue UltraLight</vt:lpstr>
      <vt:lpstr>Wingdings</vt:lpstr>
      <vt:lpstr>ヒラギノ角ゴ ProN W3</vt:lpstr>
      <vt:lpstr>Master #5</vt:lpstr>
      <vt:lpstr>Bullets green</vt:lpstr>
      <vt:lpstr>Bullets blue</vt:lpstr>
      <vt:lpstr>PowerPoint-Präsentation</vt:lpstr>
      <vt:lpstr>Rezeptdatenbanken  </vt:lpstr>
      <vt:lpstr>Erhalten der Rezeptdaten</vt:lpstr>
      <vt:lpstr>Rezept-Objekt</vt:lpstr>
      <vt:lpstr>Text zu Steps</vt:lpstr>
      <vt:lpstr>Recipe Parser</vt:lpstr>
      <vt:lpstr>Konvertierung des Rezepts zu einem BPNM-Modell</vt:lpstr>
      <vt:lpstr>Zuordnung zu den Prozessperspektiven</vt:lpstr>
      <vt:lpstr>Camunda BPMN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</dc:title>
  <dc:subject/>
  <dc:creator/>
  <cp:keywords/>
  <dc:description/>
  <cp:lastModifiedBy>Dominik Zehrer</cp:lastModifiedBy>
  <cp:revision>200</cp:revision>
  <dcterms:created xsi:type="dcterms:W3CDTF">2013-07-26T13:26:04Z</dcterms:created>
  <dcterms:modified xsi:type="dcterms:W3CDTF">2017-05-31T20:59:07Z</dcterms:modified>
</cp:coreProperties>
</file>